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300" r:id="rId5"/>
    <p:sldId id="266" r:id="rId6"/>
    <p:sldId id="267" r:id="rId7"/>
    <p:sldId id="268" r:id="rId8"/>
    <p:sldId id="269" r:id="rId9"/>
    <p:sldId id="301" r:id="rId10"/>
    <p:sldId id="270" r:id="rId11"/>
    <p:sldId id="302" r:id="rId12"/>
    <p:sldId id="303" r:id="rId13"/>
    <p:sldId id="272" r:id="rId14"/>
    <p:sldId id="304" r:id="rId15"/>
    <p:sldId id="273" r:id="rId16"/>
    <p:sldId id="305" r:id="rId17"/>
    <p:sldId id="306" r:id="rId18"/>
    <p:sldId id="307" r:id="rId19"/>
    <p:sldId id="308" r:id="rId20"/>
    <p:sldId id="277" r:id="rId21"/>
    <p:sldId id="309" r:id="rId22"/>
    <p:sldId id="310" r:id="rId23"/>
    <p:sldId id="278" r:id="rId24"/>
    <p:sldId id="311" r:id="rId25"/>
    <p:sldId id="279" r:id="rId26"/>
    <p:sldId id="312" r:id="rId27"/>
    <p:sldId id="280" r:id="rId28"/>
    <p:sldId id="313" r:id="rId29"/>
    <p:sldId id="315" r:id="rId30"/>
    <p:sldId id="281" r:id="rId31"/>
    <p:sldId id="282" r:id="rId32"/>
    <p:sldId id="283" r:id="rId33"/>
    <p:sldId id="284" r:id="rId34"/>
    <p:sldId id="316" r:id="rId35"/>
    <p:sldId id="317" r:id="rId36"/>
    <p:sldId id="285" r:id="rId37"/>
    <p:sldId id="318" r:id="rId38"/>
    <p:sldId id="286" r:id="rId39"/>
    <p:sldId id="319" r:id="rId40"/>
    <p:sldId id="320" r:id="rId41"/>
    <p:sldId id="288" r:id="rId42"/>
    <p:sldId id="321" r:id="rId43"/>
    <p:sldId id="322" r:id="rId44"/>
    <p:sldId id="323" r:id="rId45"/>
    <p:sldId id="291" r:id="rId46"/>
    <p:sldId id="292" r:id="rId47"/>
    <p:sldId id="289" r:id="rId48"/>
    <p:sldId id="324" r:id="rId49"/>
    <p:sldId id="325" r:id="rId50"/>
    <p:sldId id="294" r:id="rId51"/>
    <p:sldId id="295" r:id="rId52"/>
    <p:sldId id="326" r:id="rId53"/>
    <p:sldId id="296" r:id="rId54"/>
    <p:sldId id="297" r:id="rId55"/>
    <p:sldId id="298" r:id="rId56"/>
    <p:sldId id="327" r:id="rId57"/>
    <p:sldId id="299" r:id="rId58"/>
    <p:sldId id="32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691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67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5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0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7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2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0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4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8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7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63966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Unit </a:t>
            </a:r>
            <a:r>
              <a:rPr lang="en-US" sz="8800" dirty="0"/>
              <a:t>1:</a:t>
            </a:r>
            <a:br>
              <a:rPr lang="en-US" sz="8800" dirty="0"/>
            </a:br>
            <a:r>
              <a:rPr lang="en-US" dirty="0"/>
              <a:t>Basic Discrete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442E-E240-70B2-0924-6BC66AC31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09" r="8" b="8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675AC5CF-0255-8D97-C804-D649608F9747}"/>
              </a:ext>
            </a:extLst>
          </p:cNvPr>
          <p:cNvSpPr txBox="1">
            <a:spLocks/>
          </p:cNvSpPr>
          <p:nvPr/>
        </p:nvSpPr>
        <p:spPr>
          <a:xfrm>
            <a:off x="6096000" y="4323175"/>
            <a:ext cx="4779009" cy="189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6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By: Joon Shakya </a:t>
            </a:r>
          </a:p>
          <a:p>
            <a:pPr algn="l"/>
            <a:r>
              <a:rPr lang="en-US" sz="2800" dirty="0"/>
              <a:t>CSIT 2</a:t>
            </a:r>
            <a:r>
              <a:rPr lang="en-US" sz="2800" baseline="30000" dirty="0"/>
              <a:t>nd</a:t>
            </a:r>
            <a:r>
              <a:rPr lang="en-US" sz="2800" dirty="0"/>
              <a:t> Semester</a:t>
            </a:r>
          </a:p>
          <a:p>
            <a:pPr algn="l"/>
            <a:r>
              <a:rPr lang="en-US" sz="2800" dirty="0"/>
              <a:t>021BSCIT012</a:t>
            </a:r>
          </a:p>
        </p:txBody>
      </p:sp>
    </p:spTree>
    <p:extLst>
      <p:ext uri="{BB962C8B-B14F-4D97-AF65-F5344CB8AC3E}">
        <p14:creationId xmlns:p14="http://schemas.microsoft.com/office/powerpoint/2010/main" val="42778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Terminologies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11C2-18EB-46A1-DA86-F38F1784F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7" r="41469" b="-4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4" y="1711381"/>
            <a:ext cx="5266535" cy="4757195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800" dirty="0"/>
              <a:t>Universal Set: Contains all elements under consideration of situation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Subset: Consists of some or all elements of another set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Power Set: The number of subsets that can be formed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Ordered Pair: A set of two elements ‘a’ and ‘b' written as is called a pair</a:t>
            </a:r>
          </a:p>
        </p:txBody>
      </p:sp>
    </p:spTree>
    <p:extLst>
      <p:ext uri="{BB962C8B-B14F-4D97-AF65-F5344CB8AC3E}">
        <p14:creationId xmlns:p14="http://schemas.microsoft.com/office/powerpoint/2010/main" val="50031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31940" y="2084384"/>
            <a:ext cx="5998059" cy="1344613"/>
          </a:xfrm>
        </p:spPr>
        <p:txBody>
          <a:bodyPr>
            <a:normAutofit/>
          </a:bodyPr>
          <a:lstStyle/>
          <a:p>
            <a:r>
              <a:rPr lang="en-US" dirty="0"/>
              <a:t>Cartesian Product of Two Sets</a:t>
            </a:r>
          </a:p>
        </p:txBody>
      </p:sp>
      <p:pic>
        <p:nvPicPr>
          <p:cNvPr id="12" name="Picture 11" descr="Orange and blue numbers and graphs">
            <a:extLst>
              <a:ext uri="{FF2B5EF4-FFF2-40B4-BE49-F238E27FC236}">
                <a16:creationId xmlns:a16="http://schemas.microsoft.com/office/drawing/2014/main" id="{A438DCC7-6473-3566-B7A4-37FC5AB99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r="31600" b="-1"/>
          <a:stretch/>
        </p:blipFill>
        <p:spPr>
          <a:xfrm>
            <a:off x="762001" y="1520823"/>
            <a:ext cx="3892291" cy="4578350"/>
          </a:xfrm>
          <a:prstGeom prst="rect">
            <a:avLst/>
          </a:prstGeom>
        </p:spPr>
      </p:pic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A7190EE8-14C2-D928-BBC9-F6B7E3B39224}"/>
              </a:ext>
            </a:extLst>
          </p:cNvPr>
          <p:cNvSpPr txBox="1">
            <a:spLocks/>
          </p:cNvSpPr>
          <p:nvPr/>
        </p:nvSpPr>
        <p:spPr>
          <a:xfrm>
            <a:off x="5431940" y="3732211"/>
            <a:ext cx="5509416" cy="312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Cartesian product of two non-empty sets A and B is defined as the set of all possible ordered pairs such that a ∈ A and b ∈ B</a:t>
            </a:r>
          </a:p>
        </p:txBody>
      </p:sp>
    </p:spTree>
    <p:extLst>
      <p:ext uri="{BB962C8B-B14F-4D97-AF65-F5344CB8AC3E}">
        <p14:creationId xmlns:p14="http://schemas.microsoft.com/office/powerpoint/2010/main" val="326197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31940" y="2084384"/>
            <a:ext cx="5998059" cy="1344613"/>
          </a:xfrm>
        </p:spPr>
        <p:txBody>
          <a:bodyPr>
            <a:normAutofit/>
          </a:bodyPr>
          <a:lstStyle/>
          <a:p>
            <a:r>
              <a:rPr lang="en-US" dirty="0"/>
              <a:t>Cartesian Product of Two Sets</a:t>
            </a:r>
          </a:p>
        </p:txBody>
      </p:sp>
      <p:pic>
        <p:nvPicPr>
          <p:cNvPr id="12" name="Picture 11" descr="Orange and blue numbers and graphs">
            <a:extLst>
              <a:ext uri="{FF2B5EF4-FFF2-40B4-BE49-F238E27FC236}">
                <a16:creationId xmlns:a16="http://schemas.microsoft.com/office/drawing/2014/main" id="{A438DCC7-6473-3566-B7A4-37FC5AB99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r="31600" b="-1"/>
          <a:stretch/>
        </p:blipFill>
        <p:spPr>
          <a:xfrm>
            <a:off x="762001" y="1520823"/>
            <a:ext cx="3892291" cy="457835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431940" y="3580604"/>
            <a:ext cx="5998059" cy="3125787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000" dirty="0"/>
              <a:t>Mathematically, we can write,</a:t>
            </a:r>
          </a:p>
          <a:p>
            <a:pPr marL="0" lvl="0" indent="0" algn="ctr">
              <a:lnSpc>
                <a:spcPct val="95000"/>
              </a:lnSpc>
              <a:buNone/>
            </a:pPr>
            <a:r>
              <a:rPr lang="en-US" sz="2000" dirty="0"/>
              <a:t>A × B = {(a, b) : a ∈ A, b ∈ B}</a:t>
            </a:r>
          </a:p>
          <a:p>
            <a:pPr lvl="0">
              <a:lnSpc>
                <a:spcPct val="95000"/>
              </a:lnSpc>
            </a:pPr>
            <a:r>
              <a:rPr lang="en-US" sz="2000" dirty="0"/>
              <a:t>Let A = {1, 2} and b = {3, 4, 5}. Then:</a:t>
            </a:r>
          </a:p>
          <a:p>
            <a:pPr marL="0" lvl="0" indent="0" algn="ctr">
              <a:lnSpc>
                <a:spcPct val="95000"/>
              </a:lnSpc>
              <a:buNone/>
            </a:pPr>
            <a:r>
              <a:rPr lang="en-US" sz="2000" dirty="0"/>
              <a:t>A × B = {(1, 3), (1, 4), (1, 5),  (2,3), (2, 4), (2, 5)}</a:t>
            </a:r>
          </a:p>
          <a:p>
            <a:pPr marL="0" lvl="0" indent="0" algn="ctr">
              <a:lnSpc>
                <a:spcPct val="95000"/>
              </a:lnSpc>
              <a:buNone/>
            </a:pPr>
            <a:r>
              <a:rPr lang="en-US" sz="2000" dirty="0"/>
              <a:t>B × A = {(3, 1), (3, 2), (4, 1), (4, 2), (5, 1), (5, 2)}</a:t>
            </a:r>
          </a:p>
        </p:txBody>
      </p:sp>
    </p:spTree>
    <p:extLst>
      <p:ext uri="{BB962C8B-B14F-4D97-AF65-F5344CB8AC3E}">
        <p14:creationId xmlns:p14="http://schemas.microsoft.com/office/powerpoint/2010/main" val="325057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947928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Venn Diagram</a:t>
            </a:r>
          </a:p>
        </p:txBody>
      </p:sp>
      <p:pic>
        <p:nvPicPr>
          <p:cNvPr id="6" name="Picture 5" descr="Floating white spheres in 3D">
            <a:extLst>
              <a:ext uri="{FF2B5EF4-FFF2-40B4-BE49-F238E27FC236}">
                <a16:creationId xmlns:a16="http://schemas.microsoft.com/office/drawing/2014/main" id="{B5F64E00-EB44-0FDD-AADB-CE0CA53C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8" r="19536" b="-3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4" y="2025089"/>
            <a:ext cx="5266535" cy="3884983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400" dirty="0"/>
              <a:t>Such diagrams are called Venn diagrams</a:t>
            </a:r>
          </a:p>
          <a:p>
            <a:pPr lvl="0">
              <a:lnSpc>
                <a:spcPct val="95000"/>
              </a:lnSpc>
            </a:pPr>
            <a:r>
              <a:rPr lang="en-US" sz="2400" dirty="0"/>
              <a:t>We usually represent the universal set by a rectangle and its subset by a circle</a:t>
            </a:r>
          </a:p>
          <a:p>
            <a:pPr lvl="0">
              <a:lnSpc>
                <a:spcPct val="95000"/>
              </a:lnSpc>
            </a:pPr>
            <a:r>
              <a:rPr lang="en-US" sz="2400" dirty="0"/>
              <a:t>The elements of U are represented by the points within the rectangle while the elements of the subset of U is represented by the points within the circle</a:t>
            </a:r>
          </a:p>
        </p:txBody>
      </p:sp>
    </p:spTree>
    <p:extLst>
      <p:ext uri="{BB962C8B-B14F-4D97-AF65-F5344CB8AC3E}">
        <p14:creationId xmlns:p14="http://schemas.microsoft.com/office/powerpoint/2010/main" val="341496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947928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Venn Diagram</a:t>
            </a:r>
          </a:p>
        </p:txBody>
      </p:sp>
      <p:pic>
        <p:nvPicPr>
          <p:cNvPr id="6" name="Picture 5" descr="Floating white spheres in 3D">
            <a:extLst>
              <a:ext uri="{FF2B5EF4-FFF2-40B4-BE49-F238E27FC236}">
                <a16:creationId xmlns:a16="http://schemas.microsoft.com/office/drawing/2014/main" id="{B5F64E00-EB44-0FDD-AADB-CE0CA53C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8" r="19536" b="-3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4" y="1720289"/>
            <a:ext cx="5266535" cy="3884983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400" dirty="0"/>
              <a:t>For illustration let us consider the set of vowels as V which is the subset of the universal set U, the English alphabets.</a:t>
            </a:r>
          </a:p>
          <a:p>
            <a:pPr lvl="0">
              <a:lnSpc>
                <a:spcPct val="95000"/>
              </a:lnSpc>
            </a:pPr>
            <a:r>
              <a:rPr lang="en-US" sz="2400" dirty="0"/>
              <a:t>Then, V = (a, e, </a:t>
            </a:r>
            <a:r>
              <a:rPr lang="en-US" sz="2400" dirty="0" err="1"/>
              <a:t>i</a:t>
            </a:r>
            <a:r>
              <a:rPr lang="en-US" sz="2400" dirty="0"/>
              <a:t>, o, u) is represented in Venn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02BB-3B7F-BB82-DFA9-AE24C803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190682"/>
            <a:ext cx="2988628" cy="1951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55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918" y="45887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Operations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018DE443-1116-D621-6F3D-9FFED14F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2" r="41213"/>
          <a:stretch/>
        </p:blipFill>
        <p:spPr>
          <a:xfrm>
            <a:off x="21" y="10"/>
            <a:ext cx="4257020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479956" y="1169032"/>
            <a:ext cx="7427564" cy="388498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Union</a:t>
            </a:r>
          </a:p>
          <a:p>
            <a:pPr lvl="0"/>
            <a:r>
              <a:rPr lang="en-US" dirty="0"/>
              <a:t>The union of two sets A and B, denoted by</a:t>
            </a:r>
            <a:br>
              <a:rPr lang="en-US" dirty="0"/>
            </a:br>
            <a:r>
              <a:rPr lang="en-US" dirty="0"/>
              <a:t>A ∪ B is the set of only those elements which belong to either A or B or both A and B</a:t>
            </a:r>
          </a:p>
          <a:p>
            <a:pPr lvl="0"/>
            <a:r>
              <a:rPr lang="en-US" dirty="0"/>
              <a:t>Symbolically, we write this as:</a:t>
            </a:r>
          </a:p>
          <a:p>
            <a:pPr marL="0" lvl="0" indent="0" algn="ctr">
              <a:buNone/>
            </a:pPr>
            <a:r>
              <a:rPr lang="en-US" dirty="0"/>
              <a:t>A ∪ B = {x : x ∈ A or x ∈ B or x ∈ both A and B}</a:t>
            </a:r>
          </a:p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E9956-6702-D62F-47B7-2889AB64A6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613564" y="4212926"/>
            <a:ext cx="2912992" cy="20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918" y="45887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Operations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018DE443-1116-D621-6F3D-9FFED14F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2" r="41213"/>
          <a:stretch/>
        </p:blipFill>
        <p:spPr>
          <a:xfrm>
            <a:off x="21" y="10"/>
            <a:ext cx="4257020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479956" y="1169032"/>
            <a:ext cx="7427564" cy="388498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Intersection</a:t>
            </a:r>
          </a:p>
          <a:p>
            <a:pPr lvl="0"/>
            <a:r>
              <a:rPr lang="en-US" dirty="0"/>
              <a:t>The intersection of two sets A and B, denoted by A ∩ B is the set of only those elements which belong to both A and B. </a:t>
            </a:r>
          </a:p>
          <a:p>
            <a:pPr lvl="0"/>
            <a:r>
              <a:rPr lang="en-US" dirty="0"/>
              <a:t>Symbolically, we write this as:</a:t>
            </a:r>
          </a:p>
          <a:p>
            <a:pPr marL="0" lvl="0" indent="0" algn="ctr">
              <a:buNone/>
            </a:pPr>
            <a:r>
              <a:rPr lang="en-US" dirty="0"/>
              <a:t>A ∩ B = {x : x ∈ A and x ∈ B}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E9956-6702-D62F-47B7-2889AB64A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264" y="4246881"/>
            <a:ext cx="3257592" cy="20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918" y="45887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Operations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018DE443-1116-D621-6F3D-9FFED14F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2" r="41213"/>
          <a:stretch/>
        </p:blipFill>
        <p:spPr>
          <a:xfrm>
            <a:off x="21" y="10"/>
            <a:ext cx="4257020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"/>
              <p:cNvSpPr>
                <a:spLocks noGrp="1"/>
              </p:cNvSpPr>
              <p:nvPr>
                <p:ph idx="1"/>
              </p:nvPr>
            </p:nvSpPr>
            <p:spPr>
              <a:xfrm>
                <a:off x="4399281" y="1169032"/>
                <a:ext cx="7650479" cy="388498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Complement </a:t>
                </a:r>
              </a:p>
              <a:p>
                <a:pPr lvl="0"/>
                <a:r>
                  <a:rPr lang="en-US" dirty="0"/>
                  <a:t>Then the complement of A with respect to U is the set of all those elements of U which do not belong to A and is denoted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or A' or A</a:t>
                </a:r>
                <a:r>
                  <a:rPr lang="en-US" baseline="30000" dirty="0"/>
                  <a:t>c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Symbolically, we write this as:</a:t>
                </a:r>
              </a:p>
              <a:p>
                <a:pPr marL="0" indent="0" algn="ctr">
                  <a:buNone/>
                </a:pPr>
                <a:r>
                  <a:rPr lang="en-US" dirty="0"/>
                  <a:t>A’ = {x : x ∈ U and x ∉ A}</a:t>
                </a:r>
              </a:p>
            </p:txBody>
          </p:sp>
        </mc:Choice>
        <mc:Fallback>
          <p:sp>
            <p:nvSpPr>
              <p:cNvPr id="3" name="Content Placeholde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9281" y="1169032"/>
                <a:ext cx="7650479" cy="3884983"/>
              </a:xfrm>
              <a:blipFill>
                <a:blip r:embed="rId3"/>
                <a:stretch>
                  <a:fillRect l="-1514" t="-1727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A5E9956-6702-D62F-47B7-2889AB64A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682" y="4246881"/>
            <a:ext cx="2902755" cy="20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5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charRg st="185" end="2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918" y="45887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Operations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018DE443-1116-D621-6F3D-9FFED14F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2" r="41213"/>
          <a:stretch/>
        </p:blipFill>
        <p:spPr>
          <a:xfrm>
            <a:off x="21" y="10"/>
            <a:ext cx="4257020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399281" y="1363782"/>
            <a:ext cx="7650479" cy="388498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Difference </a:t>
            </a:r>
          </a:p>
          <a:p>
            <a:pPr lvl="0"/>
            <a:r>
              <a:rPr lang="en-US" dirty="0"/>
              <a:t>A difference B denoted by A – B is the set of all those elements which belong to A but not B. </a:t>
            </a:r>
          </a:p>
          <a:p>
            <a:pPr lvl="0"/>
            <a:r>
              <a:rPr lang="en-US" dirty="0"/>
              <a:t>Symbolically, we write this as:</a:t>
            </a:r>
          </a:p>
          <a:p>
            <a:pPr marL="0" indent="0" algn="ctr">
              <a:buNone/>
            </a:pPr>
            <a:r>
              <a:rPr lang="en-US" dirty="0"/>
              <a:t>A – B = {x : x ∈ A and x ∉ 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E9956-6702-D62F-47B7-2889AB64A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682" y="4189364"/>
            <a:ext cx="2902755" cy="19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918" y="45887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Operations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018DE443-1116-D621-6F3D-9FFED14F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2" t="2" r="41213"/>
          <a:stretch/>
        </p:blipFill>
        <p:spPr>
          <a:xfrm>
            <a:off x="21" y="10"/>
            <a:ext cx="4257020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399281" y="1363782"/>
            <a:ext cx="7650479" cy="472205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Symmetric Difference </a:t>
            </a:r>
          </a:p>
          <a:p>
            <a:pPr lvl="0"/>
            <a:r>
              <a:rPr lang="en-US" dirty="0"/>
              <a:t>The symmetric difference of two sets A and B denoted as A △ B is the set of elements which are in either of the sets, but not in their intersection. </a:t>
            </a:r>
          </a:p>
          <a:p>
            <a:pPr lvl="0"/>
            <a:r>
              <a:rPr lang="en-US" dirty="0"/>
              <a:t>Symbolically, we write it as:</a:t>
            </a:r>
          </a:p>
          <a:p>
            <a:pPr marL="0" indent="0">
              <a:buNone/>
            </a:pPr>
            <a:r>
              <a:rPr lang="en-US" dirty="0"/>
              <a:t>     A △ B = {x : x ∉ A ∩ B)</a:t>
            </a:r>
          </a:p>
          <a:p>
            <a:r>
              <a:rPr lang="en-US" dirty="0"/>
              <a:t>It is calculated as follows:</a:t>
            </a:r>
          </a:p>
          <a:p>
            <a:pPr marL="0" indent="0">
              <a:buNone/>
            </a:pPr>
            <a:r>
              <a:rPr lang="en-US" dirty="0"/>
              <a:t>     A △ B = (A – B) ∪ (B – 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242B7-345B-2C4F-6E5F-60AEF2BED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9" t="9567" r="11880" b="24591"/>
          <a:stretch/>
        </p:blipFill>
        <p:spPr bwMode="auto">
          <a:xfrm>
            <a:off x="8966518" y="4544656"/>
            <a:ext cx="2687002" cy="18544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468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2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charRg st="202" end="2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8574B-AF8E-34FD-0F99-38C7F78F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0" b="7671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6720" y="4095086"/>
            <a:ext cx="5989320" cy="2762904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solidFill>
                  <a:schemeClr val="bg1"/>
                </a:solidFill>
              </a:rPr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365201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179240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Set Identities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F9212F-71F1-7D0A-5D08-72625F7C8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3" r="17552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1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0F193-BBDA-92B0-1420-B4B12C44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984" y="1419352"/>
            <a:ext cx="6691376" cy="5042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Identity Laws: </a:t>
            </a:r>
          </a:p>
          <a:p>
            <a:pPr marL="0" indent="0" algn="ctr">
              <a:buNone/>
            </a:pPr>
            <a:r>
              <a:rPr lang="en-US" sz="2800" dirty="0"/>
              <a:t>A ∪ Φ = A, A ∪ U = U</a:t>
            </a:r>
          </a:p>
          <a:p>
            <a:pPr marL="0" indent="0" algn="ctr">
              <a:buNone/>
            </a:pPr>
            <a:r>
              <a:rPr lang="en-US" sz="2800" dirty="0"/>
              <a:t>A ∩ Φ = Φ, A ∩ U = A</a:t>
            </a:r>
          </a:p>
          <a:p>
            <a:r>
              <a:rPr lang="en-US" sz="2800" dirty="0"/>
              <a:t>Idempotent Laws:</a:t>
            </a:r>
          </a:p>
          <a:p>
            <a:pPr marL="0" indent="0" algn="ctr">
              <a:buNone/>
            </a:pPr>
            <a:r>
              <a:rPr lang="en-US" sz="2800" dirty="0"/>
              <a:t>A ∪ A = A, A ∩ A = A</a:t>
            </a:r>
          </a:p>
          <a:p>
            <a:r>
              <a:rPr lang="en-US" sz="2800" dirty="0"/>
              <a:t>Commutative Laws:</a:t>
            </a:r>
          </a:p>
          <a:p>
            <a:pPr marL="0" indent="0" algn="ctr">
              <a:buNone/>
            </a:pPr>
            <a:r>
              <a:rPr lang="en-US" sz="2800" dirty="0"/>
              <a:t>A ∪ B = B ∪ A</a:t>
            </a:r>
          </a:p>
          <a:p>
            <a:pPr marL="0" indent="0" algn="ctr">
              <a:buNone/>
            </a:pPr>
            <a:r>
              <a:rPr lang="en-US" sz="2800" dirty="0"/>
              <a:t>A ∩ B = B ∩ A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8FFE1CBA-B9B6-0531-8BCC-18D7F6C4E711}"/>
              </a:ext>
            </a:extLst>
          </p:cNvPr>
          <p:cNvSpPr txBox="1">
            <a:spLocks/>
          </p:cNvSpPr>
          <p:nvPr/>
        </p:nvSpPr>
        <p:spPr>
          <a:xfrm>
            <a:off x="1333740" y="1675560"/>
            <a:ext cx="5068121" cy="3506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Set</a:t>
            </a:r>
            <a:br>
              <a:rPr lang="en-US" sz="4800" dirty="0"/>
            </a:br>
            <a:r>
              <a:rPr lang="en-US" sz="4800" dirty="0"/>
              <a:t>Identities</a:t>
            </a:r>
          </a:p>
        </p:txBody>
      </p:sp>
    </p:spTree>
    <p:extLst>
      <p:ext uri="{BB962C8B-B14F-4D97-AF65-F5344CB8AC3E}">
        <p14:creationId xmlns:p14="http://schemas.microsoft.com/office/powerpoint/2010/main" val="273110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0F193-BBDA-92B0-1420-B4B12C44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984" y="1675560"/>
            <a:ext cx="5906276" cy="4786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Associative Laws:</a:t>
            </a:r>
          </a:p>
          <a:p>
            <a:pPr marL="0" indent="0" algn="ctr">
              <a:buNone/>
            </a:pPr>
            <a:r>
              <a:rPr lang="en-US" sz="2800" dirty="0"/>
              <a:t>A ∪ (B ∪ C) = (A ∪ B) ∪ C</a:t>
            </a:r>
          </a:p>
          <a:p>
            <a:pPr marL="0" indent="0" algn="ctr">
              <a:buNone/>
            </a:pPr>
            <a:r>
              <a:rPr lang="en-US" sz="2800" dirty="0"/>
              <a:t>A ∩ (B ∩ C) = (A ∩ B) ∩ C</a:t>
            </a:r>
          </a:p>
          <a:p>
            <a:r>
              <a:rPr lang="en-US" sz="2800" dirty="0"/>
              <a:t>Distributive Laws:</a:t>
            </a:r>
          </a:p>
          <a:p>
            <a:pPr marL="0" indent="0" algn="ctr">
              <a:buNone/>
            </a:pPr>
            <a:r>
              <a:rPr lang="en-US" sz="2800" dirty="0"/>
              <a:t>A ∪ (B ∩ C) = (A ∪ B) ∩ (A ∪ C)</a:t>
            </a:r>
          </a:p>
          <a:p>
            <a:pPr marL="0" indent="0" algn="ctr">
              <a:buNone/>
            </a:pPr>
            <a:r>
              <a:rPr lang="en-US" sz="2800" dirty="0"/>
              <a:t>A ∩ (B ∪ C) = (A ∩ B) ∪ (A ∩ C)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8FFE1CBA-B9B6-0531-8BCC-18D7F6C4E711}"/>
              </a:ext>
            </a:extLst>
          </p:cNvPr>
          <p:cNvSpPr txBox="1">
            <a:spLocks/>
          </p:cNvSpPr>
          <p:nvPr/>
        </p:nvSpPr>
        <p:spPr>
          <a:xfrm>
            <a:off x="1333740" y="1675560"/>
            <a:ext cx="5068121" cy="3506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Set</a:t>
            </a:r>
            <a:br>
              <a:rPr lang="en-US" sz="4800" dirty="0"/>
            </a:br>
            <a:r>
              <a:rPr lang="en-US" sz="4800" dirty="0"/>
              <a:t>Identities</a:t>
            </a:r>
          </a:p>
        </p:txBody>
      </p:sp>
    </p:spTree>
    <p:extLst>
      <p:ext uri="{BB962C8B-B14F-4D97-AF65-F5344CB8AC3E}">
        <p14:creationId xmlns:p14="http://schemas.microsoft.com/office/powerpoint/2010/main" val="352889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31900" y="167556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The laws Governing Complements</a:t>
            </a:r>
          </a:p>
        </p:txBody>
      </p:sp>
      <p:pic>
        <p:nvPicPr>
          <p:cNvPr id="5" name="Picture 4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C2FB79C3-A414-444B-B48F-F00CE2439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" r="37995" b="-3"/>
          <a:stretch/>
        </p:blipFill>
        <p:spPr>
          <a:xfrm>
            <a:off x="0" y="0"/>
            <a:ext cx="635045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89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931900" y="167556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The laws Governing Complements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A1E4-E52C-EAC2-5A91-BD837191471C}"/>
              </a:ext>
            </a:extLst>
          </p:cNvPr>
          <p:cNvSpPr txBox="1">
            <a:spLocks/>
          </p:cNvSpPr>
          <p:nvPr/>
        </p:nvSpPr>
        <p:spPr>
          <a:xfrm>
            <a:off x="512064" y="907795"/>
            <a:ext cx="9099296" cy="5042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65760" indent="-365760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/>
            </a:lvl1pPr>
            <a:lvl2pPr marL="365760" indent="0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40080" indent="-274320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/>
            </a:lvl3pPr>
            <a:lvl4pPr marL="640080" indent="0">
              <a:lnSpc>
                <a:spcPct val="105000"/>
              </a:lnSpc>
              <a:spcBef>
                <a:spcPts val="600"/>
              </a:spcBef>
              <a:buFontTx/>
              <a:buNone/>
              <a:defRPr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86968" indent="-274320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Complement:</a:t>
            </a:r>
          </a:p>
          <a:p>
            <a:pPr marL="0" indent="0">
              <a:buNone/>
            </a:pPr>
            <a:r>
              <a:rPr lang="en-US" dirty="0"/>
              <a:t>	(A’)’ = A	A ∪ A’ = U</a:t>
            </a:r>
          </a:p>
          <a:p>
            <a:pPr marL="0" indent="0">
              <a:buNone/>
            </a:pPr>
            <a:r>
              <a:rPr lang="en-US" dirty="0"/>
              <a:t>	A ∩ A’ = Φ	    Φ’ = U	U’ = Φ</a:t>
            </a:r>
          </a:p>
          <a:p>
            <a:r>
              <a:rPr lang="en-US" dirty="0"/>
              <a:t>Set Difference:</a:t>
            </a:r>
          </a:p>
          <a:p>
            <a:pPr marL="0" indent="0">
              <a:buNone/>
            </a:pPr>
            <a:r>
              <a:rPr lang="en-US" dirty="0"/>
              <a:t>	A – B = A ∩ B’	U – A = A’</a:t>
            </a:r>
          </a:p>
          <a:p>
            <a:pPr marL="0" indent="0">
              <a:buNone/>
            </a:pPr>
            <a:r>
              <a:rPr lang="en-US" dirty="0"/>
              <a:t>	A – U = Φ		A – Φ = A</a:t>
            </a:r>
          </a:p>
          <a:p>
            <a:pPr marL="0" indent="0">
              <a:buNone/>
            </a:pPr>
            <a:r>
              <a:rPr lang="en-US" dirty="0"/>
              <a:t>	Φ – A = Φ		A – A = Φ</a:t>
            </a:r>
          </a:p>
          <a:p>
            <a:r>
              <a:rPr lang="en-US" dirty="0"/>
              <a:t>De-Morgan’s Laws:</a:t>
            </a:r>
          </a:p>
          <a:p>
            <a:pPr marL="0" indent="0">
              <a:buNone/>
            </a:pPr>
            <a:r>
              <a:rPr lang="en-US" dirty="0"/>
              <a:t>	(A ∪ B)’ = A’ ∩ B’</a:t>
            </a:r>
          </a:p>
          <a:p>
            <a:pPr marL="0" indent="0">
              <a:buNone/>
            </a:pPr>
            <a:r>
              <a:rPr lang="en-US" dirty="0"/>
              <a:t>	(A ∩ B)’ = A’ ∪ B’</a:t>
            </a:r>
          </a:p>
        </p:txBody>
      </p:sp>
    </p:spTree>
    <p:extLst>
      <p:ext uri="{BB962C8B-B14F-4D97-AF65-F5344CB8AC3E}">
        <p14:creationId xmlns:p14="http://schemas.microsoft.com/office/powerpoint/2010/main" val="159223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75200" y="1517650"/>
            <a:ext cx="7162799" cy="1345115"/>
          </a:xfrm>
        </p:spPr>
        <p:txBody>
          <a:bodyPr>
            <a:normAutofit/>
          </a:bodyPr>
          <a:lstStyle/>
          <a:p>
            <a:r>
              <a:rPr lang="en-US" dirty="0"/>
              <a:t>Inclusion-Exclusion Principle</a:t>
            </a:r>
          </a:p>
        </p:txBody>
      </p:sp>
      <p:pic>
        <p:nvPicPr>
          <p:cNvPr id="12" name="Picture 11" descr="Exclamation mark on a yellow background">
            <a:extLst>
              <a:ext uri="{FF2B5EF4-FFF2-40B4-BE49-F238E27FC236}">
                <a16:creationId xmlns:a16="http://schemas.microsoft.com/office/drawing/2014/main" id="{67794641-936F-5436-2758-66C875BF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2" r="17656"/>
          <a:stretch/>
        </p:blipFill>
        <p:spPr>
          <a:xfrm>
            <a:off x="0" y="10"/>
            <a:ext cx="417515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775200" y="2388024"/>
            <a:ext cx="6654799" cy="3884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Let A and B be any two disjoint sets then we extensively use inclusion exclusion principle</a:t>
            </a:r>
          </a:p>
          <a:p>
            <a:r>
              <a:rPr lang="en-US" dirty="0"/>
              <a:t>Given set A and set B the union of A and B is given by the formula </a:t>
            </a:r>
          </a:p>
          <a:p>
            <a:pPr marL="0" indent="0" algn="ctr">
              <a:buNone/>
            </a:pPr>
            <a:r>
              <a:rPr lang="en-US" dirty="0"/>
              <a:t>| A ∪ B | = | A | + | B | - | A ∩ B |</a:t>
            </a:r>
          </a:p>
        </p:txBody>
      </p:sp>
    </p:spTree>
    <p:extLst>
      <p:ext uri="{BB962C8B-B14F-4D97-AF65-F5344CB8AC3E}">
        <p14:creationId xmlns:p14="http://schemas.microsoft.com/office/powerpoint/2010/main" val="6783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75200" y="1517650"/>
            <a:ext cx="7162799" cy="1345115"/>
          </a:xfrm>
        </p:spPr>
        <p:txBody>
          <a:bodyPr>
            <a:normAutofit/>
          </a:bodyPr>
          <a:lstStyle/>
          <a:p>
            <a:r>
              <a:rPr lang="en-US" dirty="0"/>
              <a:t>Inclusion-Exclusion Principle</a:t>
            </a:r>
          </a:p>
        </p:txBody>
      </p:sp>
      <p:pic>
        <p:nvPicPr>
          <p:cNvPr id="12" name="Picture 11" descr="Exclamation mark on a yellow background">
            <a:extLst>
              <a:ext uri="{FF2B5EF4-FFF2-40B4-BE49-F238E27FC236}">
                <a16:creationId xmlns:a16="http://schemas.microsoft.com/office/drawing/2014/main" id="{67794641-936F-5436-2758-66C875BF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2" r="17656"/>
          <a:stretch/>
        </p:blipFill>
        <p:spPr>
          <a:xfrm>
            <a:off x="0" y="10"/>
            <a:ext cx="417515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693921" y="2388024"/>
            <a:ext cx="7162799" cy="3884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Similarly, for any finite sets A, B and C we have,</a:t>
            </a:r>
          </a:p>
          <a:p>
            <a:r>
              <a:rPr lang="en-US" sz="3200" dirty="0"/>
              <a:t>n(A ∪ B ∪ C) = n(A) + n(B) + n(C)</a:t>
            </a:r>
            <a:br>
              <a:rPr lang="en-US" sz="3200" dirty="0"/>
            </a:br>
            <a:r>
              <a:rPr lang="en-US" sz="3200" dirty="0"/>
              <a:t>- n(A ∩ B) - n(B ∩ C) - n(A ∩ C)</a:t>
            </a:r>
            <a:br>
              <a:rPr lang="en-US" sz="3200" dirty="0"/>
            </a:br>
            <a:r>
              <a:rPr lang="en-US" sz="3200" dirty="0"/>
              <a:t>+ n(A ∩ B ∩ C).</a:t>
            </a:r>
          </a:p>
        </p:txBody>
      </p:sp>
    </p:spTree>
    <p:extLst>
      <p:ext uri="{BB962C8B-B14F-4D97-AF65-F5344CB8AC3E}">
        <p14:creationId xmlns:p14="http://schemas.microsoft.com/office/powerpoint/2010/main" val="409791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008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sz="3900" dirty="0"/>
              <a:t>Computer Representation of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36A54-22E2-91EA-2ECE-C6516F34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360" y="1127760"/>
            <a:ext cx="6644640" cy="52533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One method to represent sets in computer is to store the elements of set in an unordered list.</a:t>
            </a:r>
          </a:p>
          <a:p>
            <a:r>
              <a:rPr lang="en-US" sz="2800" dirty="0"/>
              <a:t>If this method is used, the operations of computing the union, intersection of sets would be time consuming because each of these operations would require large time in searching for elements. </a:t>
            </a:r>
          </a:p>
        </p:txBody>
      </p:sp>
    </p:spTree>
    <p:extLst>
      <p:ext uri="{BB962C8B-B14F-4D97-AF65-F5344CB8AC3E}">
        <p14:creationId xmlns:p14="http://schemas.microsoft.com/office/powerpoint/2010/main" val="87663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008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sz="3900" dirty="0"/>
              <a:t>Computer Representation of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36A54-22E2-91EA-2ECE-C6516F342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076" y="1158240"/>
            <a:ext cx="7223760" cy="52533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So, we use method for storing elements using arbitrary ordering of the elements.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Specify an arbitrary ordering of elements of U, for example 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......, 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represent a subset A of U with bit sting of length n, where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</a:t>
            </a:r>
            <a:r>
              <a:rPr lang="en-US" sz="2800" baseline="30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bit in this string is 1 if 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 and 0 if 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∉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Example: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Let U= {1, 2, 3, 4, 5, 6, 7, 8, 9, 10}</a:t>
            </a:r>
          </a:p>
        </p:txBody>
      </p:sp>
    </p:spTree>
    <p:extLst>
      <p:ext uri="{BB962C8B-B14F-4D97-AF65-F5344CB8AC3E}">
        <p14:creationId xmlns:p14="http://schemas.microsoft.com/office/powerpoint/2010/main" val="402099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008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sz="3900" dirty="0"/>
              <a:t>Computer Representation of Sets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369F72F-C20B-63F5-74EB-386DCE4F332F}"/>
              </a:ext>
            </a:extLst>
          </p:cNvPr>
          <p:cNvSpPr txBox="1">
            <a:spLocks/>
          </p:cNvSpPr>
          <p:nvPr/>
        </p:nvSpPr>
        <p:spPr>
          <a:xfrm>
            <a:off x="4549076" y="881516"/>
            <a:ext cx="7223760" cy="5253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bit string that represents the set of odd integers in U, {1, 3, 5, 7, 9}, has a one bit in the first, third, fifth, seventh, and ninth positions. It is 1010101010.</a:t>
            </a:r>
          </a:p>
          <a:p>
            <a:r>
              <a:rPr lang="en-US"/>
              <a:t>The bit string that represents the subset of even integers in U, {2, 4, 6, 8, 10}, It is 0101010101.</a:t>
            </a:r>
          </a:p>
          <a:p>
            <a:r>
              <a:rPr lang="en-US"/>
              <a:t>The set of all integers in U that do not exceed 5, {1, 2, 3, 4, 5}, is 1111100000.</a:t>
            </a:r>
          </a:p>
          <a:p>
            <a:r>
              <a:rPr lang="en-US"/>
              <a:t>To find the bit string for the complement of a set from the bit string, change interchange 1s and 0s.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4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 dirty="0"/>
              <a:t>Set</a:t>
            </a:r>
          </a:p>
        </p:txBody>
      </p:sp>
      <p:pic>
        <p:nvPicPr>
          <p:cNvPr id="6" name="Picture 5" descr="Rubberized numbers on the wall">
            <a:extLst>
              <a:ext uri="{FF2B5EF4-FFF2-40B4-BE49-F238E27FC236}">
                <a16:creationId xmlns:a16="http://schemas.microsoft.com/office/drawing/2014/main" id="{7C15CD37-F92D-6E4C-283A-F69706E2E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6" r="16296" b="-1"/>
          <a:stretch/>
        </p:blipFill>
        <p:spPr>
          <a:xfrm>
            <a:off x="20" y="758953"/>
            <a:ext cx="5333979" cy="5335854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95998" y="2598463"/>
            <a:ext cx="4565651" cy="37643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Well-defined un-ordered collection of distinct objects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Set of all natural numbers</a:t>
            </a:r>
          </a:p>
          <a:p>
            <a:pPr lvl="0"/>
            <a:r>
              <a:rPr lang="en-US" dirty="0"/>
              <a:t>Set of all students of CSIT 2021 Batch</a:t>
            </a:r>
          </a:p>
        </p:txBody>
      </p:sp>
    </p:spTree>
    <p:extLst>
      <p:ext uri="{BB962C8B-B14F-4D97-AF65-F5344CB8AC3E}">
        <p14:creationId xmlns:p14="http://schemas.microsoft.com/office/powerpoint/2010/main" val="97910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167556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Functions</a:t>
            </a: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D5AE0E0A-DEF3-4ABE-BF02-9F3EF038D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4" r="20948" b="-1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48504" y="332233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Basic Concept</a:t>
            </a:r>
          </a:p>
        </p:txBody>
      </p:sp>
      <p:pic>
        <p:nvPicPr>
          <p:cNvPr id="12" name="Picture 11" descr="Question mark on green pastel background">
            <a:extLst>
              <a:ext uri="{FF2B5EF4-FFF2-40B4-BE49-F238E27FC236}">
                <a16:creationId xmlns:a16="http://schemas.microsoft.com/office/drawing/2014/main" id="{13184004-6308-7D98-2B31-64B62806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4" r="452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D1FD4-EA80-4376-17CB-DF6D715F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504" y="1108855"/>
            <a:ext cx="5733896" cy="499567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000" dirty="0"/>
              <a:t>Let A and B be two non-empty sets. A function f from A to B is a set of ordered pairs with the property that for each element x in A there is a unique element y in B. 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Example: 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Let A = {1, 2, 3, 4, 5), B = {0, 1, 2, 3, 5, 7, 9, 12, 13) and f = {(1, 1), (2, 0), (3, 7), (4, 9), (5, 12)}, then f is a function from A to B because each element of A has an unique image in B which can be expressed by a diagram as,</a:t>
            </a:r>
          </a:p>
          <a:p>
            <a:pPr>
              <a:lnSpc>
                <a:spcPct val="95000"/>
              </a:lnSpc>
            </a:pPr>
            <a:endParaRPr lang="en-US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E1C1E1-766E-72CB-79DF-EE8A7349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35" y="4487050"/>
            <a:ext cx="3256661" cy="18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4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167556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Sum and Product of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B9609-DFC6-259B-E008-0F6F03FD9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33896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Injective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DFFEE-A530-8BD4-40F4-B1DB93C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88431" y="1057818"/>
            <a:ext cx="5816599" cy="3884983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200" dirty="0"/>
              <a:t>A function from A to B is one-to-one if for all x</a:t>
            </a:r>
            <a:r>
              <a:rPr lang="en-US" sz="2200" baseline="-25000" dirty="0"/>
              <a:t>1</a:t>
            </a:r>
            <a:r>
              <a:rPr lang="en-US" sz="2200" dirty="0"/>
              <a:t>, x</a:t>
            </a:r>
            <a:r>
              <a:rPr lang="en-US" sz="2200" baseline="-25000" dirty="0"/>
              <a:t>2</a:t>
            </a:r>
            <a:r>
              <a:rPr lang="en-US" sz="2200" dirty="0"/>
              <a:t> ∈ A such that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that f(x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= f(x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implies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lvl="0">
              <a:lnSpc>
                <a:spcPct val="95000"/>
              </a:lnSpc>
            </a:pPr>
            <a:r>
              <a:rPr lang="en-US" sz="2200" dirty="0"/>
              <a:t>We can express that f is one to one using quantifiers as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∀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∀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(f(x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= f(x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=&gt;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x</a:t>
            </a:r>
            <a:r>
              <a:rPr lang="en-US" sz="24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</a:t>
            </a:r>
            <a:r>
              <a:rPr lang="en-US" sz="2200" dirty="0"/>
              <a:t>where universe of discourse is the domain of the function.</a:t>
            </a:r>
          </a:p>
          <a:p>
            <a:pPr lvl="0">
              <a:lnSpc>
                <a:spcPct val="95000"/>
              </a:lnSpc>
            </a:pPr>
            <a:r>
              <a:rPr lang="en-US" sz="2200" dirty="0"/>
              <a:t>A function f from A to B is an onto function if every element of B is the image of some element in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E779-9E64-1FCC-E329-9F12CC4C5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671" y="4762818"/>
            <a:ext cx="2999820" cy="184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06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94779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Surjective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DFFEE-A530-8BD4-40F4-B1DB93C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3" y="1847018"/>
            <a:ext cx="5266535" cy="3884983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A function f from A to B is an onto function if every element of B is the image of some element in A. We can express that f is surjective using quantifiers as: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∀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y 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∃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 x (f(x) = 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E779-9E64-1FCC-E329-9F12CC4C5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8970" y="4242150"/>
            <a:ext cx="2999820" cy="1652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8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947791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Bijective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DFFEE-A530-8BD4-40F4-B1DB93C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3" y="2002076"/>
            <a:ext cx="5266535" cy="3884983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A function f from A to B is said to be bijective if it is injective and surjective.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14B26-4578-7E27-5B48-9731FB5E7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62" y="3637413"/>
            <a:ext cx="4285189" cy="227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45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8A904-AD5C-0F76-4AE1-96719CD8A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402" y="532435"/>
            <a:ext cx="7259866" cy="607670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Let f : A → B be a function which is bijective, then the inverse function of f is the function that assigns to an element b belonging to set B, the unique element a in A such that f(a) = b. the inverse function of f is denoted by f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</a:rPr>
              <a:t>-1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. Hence f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</a:rPr>
              <a:t>-1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(b) = a when f(a) = b.</a:t>
            </a:r>
            <a:endParaRPr lang="en-US" dirty="0">
              <a:latin typeface="+mn-lt"/>
            </a:endParaRPr>
          </a:p>
          <a:p>
            <a:pPr lvl="0"/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A function f : A → B is invertible if its inverse relation f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</a:rPr>
              <a:t>-1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is a function from B to A. In general, the inverse relation f</a:t>
            </a:r>
            <a:r>
              <a:rPr lang="en-US" baseline="30000" dirty="0">
                <a:effectLst/>
                <a:latin typeface="+mn-lt"/>
                <a:ea typeface="Calibri" panose="020F0502020204030204" pitchFamily="34" charset="0"/>
              </a:rPr>
              <a:t>-1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may not be a function.</a:t>
            </a:r>
            <a:endParaRPr lang="en-US" dirty="0">
              <a:latin typeface="+mn-lt"/>
            </a:endParaRPr>
          </a:p>
          <a:p>
            <a:pPr lvl="0"/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In the case of two functions, we define inverse function as, Let f : A → B and g : B → A be two functions then g is said to be inverse of f if </a:t>
            </a:r>
            <a:r>
              <a:rPr lang="en-US" dirty="0" err="1">
                <a:effectLst/>
                <a:latin typeface="+mn-lt"/>
                <a:ea typeface="Calibri" panose="020F0502020204030204" pitchFamily="34" charset="0"/>
              </a:rPr>
              <a:t>gof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= I</a:t>
            </a:r>
            <a:r>
              <a:rPr lang="en-US" baseline="-25000" dirty="0">
                <a:effectLst/>
                <a:latin typeface="+mn-lt"/>
                <a:ea typeface="Calibri" panose="020F0502020204030204" pitchFamily="34" charset="0"/>
              </a:rPr>
              <a:t>A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and fog = I</a:t>
            </a:r>
            <a:r>
              <a:rPr lang="en-US" baseline="-25000" dirty="0">
                <a:effectLst/>
                <a:latin typeface="+mn-lt"/>
                <a:ea typeface="Calibri" panose="020F0502020204030204" pitchFamily="34" charset="0"/>
              </a:rPr>
              <a:t>B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CD7A5C9-DAF1-21B3-861D-F5659A60F400}"/>
              </a:ext>
            </a:extLst>
          </p:cNvPr>
          <p:cNvSpPr txBox="1">
            <a:spLocks/>
          </p:cNvSpPr>
          <p:nvPr/>
        </p:nvSpPr>
        <p:spPr>
          <a:xfrm>
            <a:off x="1035963" y="779915"/>
            <a:ext cx="3908996" cy="533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Inverse of 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1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35963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Inverse of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135F6-1745-0781-3866-CA70418A7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42" y="584694"/>
            <a:ext cx="3853878" cy="270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B46A4-60FE-B833-43B6-77696CAA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42" y="3565003"/>
            <a:ext cx="4069275" cy="28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7828" y="553500"/>
            <a:ext cx="3404886" cy="2460996"/>
          </a:xfrm>
        </p:spPr>
        <p:txBody>
          <a:bodyPr anchor="ctr">
            <a:normAutofit/>
          </a:bodyPr>
          <a:lstStyle/>
          <a:p>
            <a:r>
              <a:rPr lang="en-US" dirty="0"/>
              <a:t>Composition of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9E0E4-2C74-FB52-E2DC-DFB0B4F4A7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3762"/>
          <a:stretch/>
        </p:blipFill>
        <p:spPr bwMode="auto">
          <a:xfrm>
            <a:off x="3705390" y="3530797"/>
            <a:ext cx="4619174" cy="2773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30300-B10E-3AAA-7022-3F1FAE578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13" y="840088"/>
            <a:ext cx="7662441" cy="5381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/>
                <a:latin typeface="+mn-lt"/>
                <a:ea typeface="Calibri" panose="020F0502020204030204" pitchFamily="34" charset="0"/>
              </a:rPr>
              <a:t>Let f : A → B and g : B → C be two functions. The composition of f and g, denoted by </a:t>
            </a:r>
            <a:r>
              <a:rPr lang="en-US" sz="2800" dirty="0" err="1">
                <a:effectLst/>
                <a:latin typeface="+mn-lt"/>
                <a:ea typeface="Calibri" panose="020F0502020204030204" pitchFamily="34" charset="0"/>
              </a:rPr>
              <a:t>gof</a:t>
            </a:r>
            <a:r>
              <a:rPr lang="en-US" sz="2800" dirty="0">
                <a:effectLst/>
                <a:latin typeface="+mn-lt"/>
                <a:ea typeface="Calibri" panose="020F0502020204030204" pitchFamily="34" charset="0"/>
              </a:rPr>
              <a:t>, is a new function from A to C defined by (</a:t>
            </a:r>
            <a:r>
              <a:rPr lang="en-US" sz="2800" dirty="0" err="1">
                <a:effectLst/>
                <a:latin typeface="+mn-lt"/>
                <a:ea typeface="Calibri" panose="020F0502020204030204" pitchFamily="34" charset="0"/>
              </a:rPr>
              <a:t>gof</a:t>
            </a:r>
            <a:r>
              <a:rPr lang="en-US" sz="2800" dirty="0">
                <a:effectLst/>
                <a:latin typeface="+mn-lt"/>
                <a:ea typeface="Calibri" panose="020F0502020204030204" pitchFamily="34" charset="0"/>
              </a:rPr>
              <a:t>)(x) = g(f(x)), for all x </a:t>
            </a:r>
            <a:r>
              <a:rPr lang="en-US" sz="2800" dirty="0">
                <a:effectLst/>
                <a:latin typeface="+mn-lt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sz="2800" dirty="0">
                <a:effectLst/>
                <a:latin typeface="+mn-lt"/>
                <a:ea typeface="Calibri" panose="020F0502020204030204" pitchFamily="34" charset="0"/>
              </a:rPr>
              <a:t> A.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645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190035" y="373686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Graph of Functions</a:t>
            </a:r>
          </a:p>
        </p:txBody>
      </p:sp>
      <p:pic>
        <p:nvPicPr>
          <p:cNvPr id="6" name="Picture 5" descr="Formulae written on a blackboard">
            <a:extLst>
              <a:ext uri="{FF2B5EF4-FFF2-40B4-BE49-F238E27FC236}">
                <a16:creationId xmlns:a16="http://schemas.microsoft.com/office/drawing/2014/main" id="{4FCDDC42-EC3E-34C8-E161-D774ABEF9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8" r="37288" b="4"/>
          <a:stretch/>
        </p:blipFill>
        <p:spPr>
          <a:xfrm>
            <a:off x="21" y="10"/>
            <a:ext cx="3727028" cy="6857990"/>
          </a:xfrm>
          <a:prstGeom prst="rect">
            <a:avLst/>
          </a:prstGeom>
        </p:spPr>
      </p:pic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064A899C-8623-7455-F52A-3EFD84478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565" y="2092487"/>
            <a:ext cx="7448308" cy="4123079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We can associate a set of pairs in A × B to each of functions from A to B. This set of pairs is called graph of functions.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endParaRPr lang="en-US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Let f be a function from set A to set B then graph of function f is set of ordered pairs {(a, b) : a 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 and f(a) = B}.</a:t>
            </a:r>
          </a:p>
        </p:txBody>
      </p:sp>
    </p:spTree>
    <p:extLst>
      <p:ext uri="{BB962C8B-B14F-4D97-AF65-F5344CB8AC3E}">
        <p14:creationId xmlns:p14="http://schemas.microsoft.com/office/powerpoint/2010/main" val="193568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 dirty="0"/>
              <a:t>Set</a:t>
            </a:r>
          </a:p>
        </p:txBody>
      </p:sp>
      <p:pic>
        <p:nvPicPr>
          <p:cNvPr id="6" name="Picture 5" descr="Rubberized numbers on the wall">
            <a:extLst>
              <a:ext uri="{FF2B5EF4-FFF2-40B4-BE49-F238E27FC236}">
                <a16:creationId xmlns:a16="http://schemas.microsoft.com/office/drawing/2014/main" id="{7C15CD37-F92D-6E4C-283A-F69706E2E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6" r="16296" b="-1"/>
          <a:stretch/>
        </p:blipFill>
        <p:spPr>
          <a:xfrm>
            <a:off x="20" y="758953"/>
            <a:ext cx="5333979" cy="5335854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945089" y="2440116"/>
            <a:ext cx="4867471" cy="41328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Sets are generally denoted by capital letters </a:t>
            </a:r>
          </a:p>
          <a:p>
            <a:pPr lvl="0"/>
            <a:r>
              <a:rPr lang="en-US" dirty="0"/>
              <a:t>Members of the set are denoted by small letters.</a:t>
            </a:r>
          </a:p>
          <a:p>
            <a:pPr lvl="0"/>
            <a:r>
              <a:rPr lang="en-US" dirty="0"/>
              <a:t>If 1, 2, 3, are the elements of set A, then we write it as:</a:t>
            </a:r>
          </a:p>
          <a:p>
            <a:pPr marL="0" lvl="0" indent="0" algn="ctr">
              <a:buNone/>
            </a:pPr>
            <a:r>
              <a:rPr lang="en-US" dirty="0"/>
              <a:t>A = {1, 2, 3}</a:t>
            </a:r>
          </a:p>
        </p:txBody>
      </p:sp>
    </p:spTree>
    <p:extLst>
      <p:ext uri="{BB962C8B-B14F-4D97-AF65-F5344CB8AC3E}">
        <p14:creationId xmlns:p14="http://schemas.microsoft.com/office/powerpoint/2010/main" val="114985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190035" y="373686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Graph of Functions</a:t>
            </a:r>
          </a:p>
        </p:txBody>
      </p:sp>
      <p:pic>
        <p:nvPicPr>
          <p:cNvPr id="6" name="Picture 5" descr="Formulae written on a blackboard">
            <a:extLst>
              <a:ext uri="{FF2B5EF4-FFF2-40B4-BE49-F238E27FC236}">
                <a16:creationId xmlns:a16="http://schemas.microsoft.com/office/drawing/2014/main" id="{4FCDDC42-EC3E-34C8-E161-D774ABEF9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8" r="37288" b="4"/>
          <a:stretch/>
        </p:blipFill>
        <p:spPr>
          <a:xfrm>
            <a:off x="21" y="10"/>
            <a:ext cx="3727028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190035" y="1218704"/>
            <a:ext cx="7239964" cy="4505043"/>
          </a:xfrm>
        </p:spPr>
        <p:txBody>
          <a:bodyPr>
            <a:norm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Example: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To find the graph of the function f(x) = x</a:t>
            </a:r>
            <a:r>
              <a:rPr lang="en-US" sz="24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from the set of integers to set of integers.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The graph of f is the set of ordered pairs of the form (x, f(x)) = (x, x</a:t>
            </a:r>
            <a:r>
              <a:rPr lang="en-US" sz="24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 where x is an integer. This graph is displayed in figure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09FF1-C108-F1D7-1BA9-2A6B9654FC3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5838503" y="3955338"/>
            <a:ext cx="4326208" cy="25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431427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Functions for 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7131C-15D1-6007-4B7E-E89F3CC9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25506" y="2021278"/>
            <a:ext cx="5664924" cy="4650030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dirty="0"/>
              <a:t>Floor Function</a:t>
            </a:r>
          </a:p>
          <a:p>
            <a:pPr lvl="0">
              <a:lnSpc>
                <a:spcPct val="95000"/>
              </a:lnSpc>
            </a:pPr>
            <a:r>
              <a:rPr lang="en-US" dirty="0"/>
              <a:t>Let x be a real number then ⌊ x ⌋ called the floor function of x, assigns the real number x to the largest integer that is less than or equal to x</a:t>
            </a:r>
          </a:p>
          <a:p>
            <a:pPr lvl="0">
              <a:lnSpc>
                <a:spcPct val="95000"/>
              </a:lnSpc>
            </a:pPr>
            <a:r>
              <a:rPr lang="en-US" dirty="0"/>
              <a:t>The floor function is often also called the greatest integer function</a:t>
            </a:r>
          </a:p>
          <a:p>
            <a:pPr lvl="0">
              <a:lnSpc>
                <a:spcPct val="95000"/>
              </a:lnSpc>
            </a:pPr>
            <a:r>
              <a:rPr lang="en-US" dirty="0"/>
              <a:t>⌊ 65.34 ⌋ = 65</a:t>
            </a:r>
          </a:p>
        </p:txBody>
      </p:sp>
    </p:spTree>
    <p:extLst>
      <p:ext uri="{BB962C8B-B14F-4D97-AF65-F5344CB8AC3E}">
        <p14:creationId xmlns:p14="http://schemas.microsoft.com/office/powerpoint/2010/main" val="256275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431427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Functions for 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7131C-15D1-6007-4B7E-E89F3CC9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25506" y="2639397"/>
            <a:ext cx="5664924" cy="4650030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dirty="0"/>
              <a:t>Ceiling Function</a:t>
            </a:r>
          </a:p>
          <a:p>
            <a:pPr lvl="0">
              <a:lnSpc>
                <a:spcPct val="95000"/>
              </a:lnSpc>
            </a:pPr>
            <a:r>
              <a:rPr lang="en-US" dirty="0"/>
              <a:t>If x is a real number, then ⌈ x ⌉ called the ceiling function of x, assigns the real number x to the smallest integer that is greater than or equal to x.</a:t>
            </a:r>
          </a:p>
          <a:p>
            <a:pPr lvl="0">
              <a:lnSpc>
                <a:spcPct val="95000"/>
              </a:lnSpc>
            </a:pPr>
            <a:r>
              <a:rPr lang="en-US" dirty="0"/>
              <a:t>⌈ 65.34 ⌉ = 66</a:t>
            </a:r>
          </a:p>
        </p:txBody>
      </p:sp>
    </p:spTree>
    <p:extLst>
      <p:ext uri="{BB962C8B-B14F-4D97-AF65-F5344CB8AC3E}">
        <p14:creationId xmlns:p14="http://schemas.microsoft.com/office/powerpoint/2010/main" val="165712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431427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Functions for 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7131C-15D1-6007-4B7E-E89F3CC9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"/>
              <p:cNvSpPr>
                <a:spLocks noGrp="1"/>
              </p:cNvSpPr>
              <p:nvPr>
                <p:ph idx="1"/>
              </p:nvPr>
            </p:nvSpPr>
            <p:spPr>
              <a:xfrm>
                <a:off x="5965794" y="1960880"/>
                <a:ext cx="5664924" cy="5042609"/>
              </a:xfrm>
            </p:spPr>
            <p:txBody>
              <a:bodyPr>
                <a:noAutofit/>
              </a:bodyPr>
              <a:lstStyle/>
              <a:p>
                <a:pPr lvl="0">
                  <a:lnSpc>
                    <a:spcPct val="95000"/>
                  </a:lnSpc>
                </a:pPr>
                <a:r>
                  <a:rPr lang="en-US" sz="2400" dirty="0"/>
                  <a:t>Boolean Function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It is a function whose arguments as well as the function itself assumed values from a two-element set usually {0, 1}.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A Boolean function is denoted by an algebraic expression called Boolean expression which consists of binary variables (0 and 1), and the logic operation symbols.</a:t>
                </a: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F(A, B, C, D) = A + B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 + D</a:t>
                </a:r>
              </a:p>
            </p:txBody>
          </p:sp>
        </mc:Choice>
        <mc:Fallback>
          <p:sp>
            <p:nvSpPr>
              <p:cNvPr id="3" name="Content Placeholde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5794" y="1960880"/>
                <a:ext cx="5664924" cy="5042609"/>
              </a:xfrm>
              <a:blipFill>
                <a:blip r:embed="rId3"/>
                <a:stretch>
                  <a:fillRect l="-1722" t="-1451" r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27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431427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Functions for 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7131C-15D1-6007-4B7E-E89F3CC97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6" r="39877" b="6250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"/>
              <p:cNvSpPr>
                <a:spLocks noGrp="1"/>
              </p:cNvSpPr>
              <p:nvPr>
                <p:ph idx="1"/>
              </p:nvPr>
            </p:nvSpPr>
            <p:spPr>
              <a:xfrm>
                <a:off x="5965794" y="2580640"/>
                <a:ext cx="5664924" cy="4422849"/>
              </a:xfrm>
            </p:spPr>
            <p:txBody>
              <a:bodyPr>
                <a:no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Exponential Function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If b is any number such that b &gt; 0 and b ≠ 1 then an exponential function is a function in the form</a:t>
                </a: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f(x) = b</a:t>
                </a:r>
                <a:r>
                  <a:rPr lang="en-US" sz="2400" baseline="300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x</a:t>
                </a:r>
                <a:endParaRPr lang="en-US" sz="2400" dirty="0">
                  <a:solidFill>
                    <a:srgbClr val="000000"/>
                  </a:solidFill>
                  <a:ea typeface="Calibri" panose="020F0502020204030204" pitchFamily="34" charset="0"/>
                </a:endParaRP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where b is called base and X can be any real number.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Example: f(x) = 2</a:t>
                </a:r>
                <a:r>
                  <a:rPr lang="en-US" sz="2400" baseline="300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x</a:t>
                </a:r>
                <a:r>
                  <a:rPr lang="en-US" sz="2400" dirty="0">
                    <a:solidFill>
                      <a:srgbClr val="000000"/>
                    </a:solidFill>
                    <a:ea typeface="Calibri" panose="020F0502020204030204" pitchFamily="34" charset="0"/>
                  </a:rPr>
                  <a:t>, 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a typeface="Calibri" panose="020F0502020204030204" pitchFamily="3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a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ea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5794" y="2580640"/>
                <a:ext cx="5664924" cy="4422849"/>
              </a:xfrm>
              <a:blipFill>
                <a:blip r:embed="rId3"/>
                <a:stretch>
                  <a:fillRect l="-1722" t="-1102" r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1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989224" y="32893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Fuzzy 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F9DDD-325C-5013-C390-CA87A301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61" t="3125" r="27396" b="3125"/>
          <a:stretch/>
        </p:blipFill>
        <p:spPr>
          <a:xfrm>
            <a:off x="21" y="10"/>
            <a:ext cx="3555980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"/>
              <p:cNvSpPr>
                <a:spLocks noGrp="1"/>
              </p:cNvSpPr>
              <p:nvPr>
                <p:ph idx="1"/>
              </p:nvPr>
            </p:nvSpPr>
            <p:spPr>
              <a:xfrm>
                <a:off x="3989224" y="1107440"/>
                <a:ext cx="7823331" cy="542162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X is a universe of discourse and x is a particular element of X then a fuzzy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defined on X can be written as a collection of ordered pairs: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= {(x,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A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(x) ), x ∈ X}</a:t>
                </a: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A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(x) = Degree of membership of x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Let X = {a, b, c, e, e} be the reference set of students.</a:t>
                </a:r>
              </a:p>
              <a:p>
                <a:pPr marL="0" indent="0">
                  <a:buNone/>
                </a:pPr>
                <a:r>
                  <a:rPr lang="en-US" dirty="0"/>
                  <a:t>	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be the fuzzy set of “smart” students where smart is fuzzy term.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= {(a, 0.4), (b, 0.51), (c, 1), (d, 0.9), (e, 0.8)}</a:t>
                </a:r>
              </a:p>
              <a:p>
                <a:pPr marL="0" indent="0">
                  <a:buNone/>
                </a:pPr>
                <a:r>
                  <a:rPr lang="en-US" dirty="0"/>
                  <a:t>	Here,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A</m:t>
                        </m:r>
                      </m:e>
                    </m:acc>
                  </m:oMath>
                </a14:m>
                <a:r>
                  <a:rPr lang="en-US" dirty="0"/>
                  <a:t> indicates smartness (that smartness of b is 0.5)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/>
              </a:p>
            </p:txBody>
          </p:sp>
        </mc:Choice>
        <mc:Fallback>
          <p:sp>
            <p:nvSpPr>
              <p:cNvPr id="3" name="Content Placeholde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9224" y="1107440"/>
                <a:ext cx="7823331" cy="5421629"/>
              </a:xfrm>
              <a:blipFill>
                <a:blip r:embed="rId3"/>
                <a:stretch>
                  <a:fillRect l="-1168" t="-1125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12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Membership Functions</a:t>
            </a:r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2A56C1D1-56D1-03FF-9EE9-BA2C841DC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59" r="27012" b="-2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200" dirty="0"/>
              <a:t>Membership functions characterize fuzziness whether the elements in fuzzy set are discrete or continuous</a:t>
            </a:r>
          </a:p>
          <a:p>
            <a:pPr lvl="0">
              <a:lnSpc>
                <a:spcPct val="95000"/>
              </a:lnSpc>
            </a:pPr>
            <a:r>
              <a:rPr lang="en-US" sz="2200" dirty="0"/>
              <a:t>Membership functions are operated by graphical forms</a:t>
            </a:r>
          </a:p>
          <a:p>
            <a:pPr lvl="0">
              <a:lnSpc>
                <a:spcPct val="95000"/>
              </a:lnSpc>
            </a:pPr>
            <a:r>
              <a:rPr lang="en-US" sz="2200" dirty="0"/>
              <a:t>The value of membership function of x when 0 means that x is not a member of the fuzzy set; value 1 means that x is fully a member of the fuzzy set</a:t>
            </a:r>
          </a:p>
        </p:txBody>
      </p:sp>
    </p:spTree>
    <p:extLst>
      <p:ext uri="{BB962C8B-B14F-4D97-AF65-F5344CB8AC3E}">
        <p14:creationId xmlns:p14="http://schemas.microsoft.com/office/powerpoint/2010/main" val="6614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37200" y="608653"/>
            <a:ext cx="5652616" cy="1345115"/>
          </a:xfrm>
        </p:spPr>
        <p:txBody>
          <a:bodyPr>
            <a:normAutofit/>
          </a:bodyPr>
          <a:lstStyle/>
          <a:p>
            <a:r>
              <a:rPr lang="en-US" dirty="0"/>
              <a:t>Fuzzy Set Operations</a:t>
            </a:r>
          </a:p>
        </p:txBody>
      </p:sp>
      <p:pic>
        <p:nvPicPr>
          <p:cNvPr id="6" name="Picture 5" descr="Toy plastic numbers">
            <a:extLst>
              <a:ext uri="{FF2B5EF4-FFF2-40B4-BE49-F238E27FC236}">
                <a16:creationId xmlns:a16="http://schemas.microsoft.com/office/drawing/2014/main" id="{BB98BA30-5431-631C-6DEC-61A965E5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r="31295" b="-3"/>
          <a:stretch/>
        </p:blipFill>
        <p:spPr>
          <a:xfrm>
            <a:off x="21" y="10"/>
            <a:ext cx="4941396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33948" y="1554480"/>
            <a:ext cx="6065520" cy="4826000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Intersection (Fuzzy “AND”):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The membership function of the Intersection of two fuzzy sets A and B with functions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28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and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28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is respectively defined as the minimum of the two individual membership functions. This is called the minimum criterion.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28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∩ B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min(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28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28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03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37200" y="608653"/>
            <a:ext cx="5652616" cy="1345115"/>
          </a:xfrm>
        </p:spPr>
        <p:txBody>
          <a:bodyPr>
            <a:normAutofit/>
          </a:bodyPr>
          <a:lstStyle/>
          <a:p>
            <a:r>
              <a:rPr lang="en-US" dirty="0"/>
              <a:t>Fuzzy Set Operations</a:t>
            </a:r>
          </a:p>
        </p:txBody>
      </p:sp>
      <p:pic>
        <p:nvPicPr>
          <p:cNvPr id="6" name="Picture 5" descr="Toy plastic numbers">
            <a:extLst>
              <a:ext uri="{FF2B5EF4-FFF2-40B4-BE49-F238E27FC236}">
                <a16:creationId xmlns:a16="http://schemas.microsoft.com/office/drawing/2014/main" id="{BB98BA30-5431-631C-6DEC-61A965E5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r="31295" b="-3"/>
          <a:stretch/>
        </p:blipFill>
        <p:spPr>
          <a:xfrm>
            <a:off x="21" y="10"/>
            <a:ext cx="4941396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33948" y="1554480"/>
            <a:ext cx="5926532" cy="4826000"/>
          </a:xfrm>
        </p:spPr>
        <p:txBody>
          <a:bodyPr>
            <a:normAutofit fontScale="92500"/>
          </a:bodyPr>
          <a:lstStyle/>
          <a:p>
            <a:pPr marL="0" marR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Union (Fuzzy “OR”):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The membership function of the union of two fuzzy A and B with membership function </a:t>
            </a:r>
            <a:r>
              <a:rPr lang="en-US" sz="32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and </a:t>
            </a:r>
            <a:r>
              <a:rPr lang="en-US" sz="32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is respectively defined as the maximum of the two individual membership functions. This is called the maximum criterion.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32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∪ </a:t>
            </a:r>
            <a:r>
              <a:rPr lang="en-US" sz="32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max(</a:t>
            </a:r>
            <a:r>
              <a:rPr lang="en-US" sz="32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μ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)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9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37200" y="608653"/>
            <a:ext cx="5652616" cy="1345115"/>
          </a:xfrm>
        </p:spPr>
        <p:txBody>
          <a:bodyPr>
            <a:normAutofit/>
          </a:bodyPr>
          <a:lstStyle/>
          <a:p>
            <a:r>
              <a:rPr lang="en-US" dirty="0"/>
              <a:t>Fuzzy Set Operations</a:t>
            </a:r>
          </a:p>
        </p:txBody>
      </p:sp>
      <p:pic>
        <p:nvPicPr>
          <p:cNvPr id="6" name="Picture 5" descr="Toy plastic numbers">
            <a:extLst>
              <a:ext uri="{FF2B5EF4-FFF2-40B4-BE49-F238E27FC236}">
                <a16:creationId xmlns:a16="http://schemas.microsoft.com/office/drawing/2014/main" id="{BB98BA30-5431-631C-6DEC-61A965E5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r="31295" b="-3"/>
          <a:stretch/>
        </p:blipFill>
        <p:spPr>
          <a:xfrm>
            <a:off x="21" y="10"/>
            <a:ext cx="4941396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49442" y="1554480"/>
            <a:ext cx="6434532" cy="4826000"/>
          </a:xfrm>
        </p:spPr>
        <p:txBody>
          <a:bodyPr>
            <a:normAutofit fontScale="92500"/>
          </a:bodyPr>
          <a:lstStyle/>
          <a:p>
            <a:pPr marL="0" marR="0" indent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0000"/>
                </a:solidFill>
                <a:ea typeface="Times New Roman" panose="02020603050405020304" pitchFamily="18" charset="0"/>
              </a:rPr>
              <a:t>Complement (Fuzzy “NOT”):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0000"/>
                </a:solidFill>
                <a:ea typeface="Calibri" panose="020F0502020204030204" pitchFamily="34" charset="0"/>
              </a:rPr>
              <a:t>The membership function of the complement of a fuzzy A with membership function </a:t>
            </a:r>
            <a:r>
              <a:rPr lang="en-US" sz="3600" dirty="0" err="1">
                <a:solidFill>
                  <a:srgbClr val="000000"/>
                </a:solidFill>
                <a:ea typeface="Calibri" panose="020F0502020204030204" pitchFamily="34" charset="0"/>
              </a:rPr>
              <a:t>μ</a:t>
            </a:r>
            <a:r>
              <a:rPr lang="en-US" sz="3600" baseline="-25000" dirty="0" err="1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r>
              <a:rPr lang="en-US" sz="3600" dirty="0">
                <a:solidFill>
                  <a:srgbClr val="000000"/>
                </a:solidFill>
                <a:ea typeface="Calibri" panose="020F0502020204030204" pitchFamily="34" charset="0"/>
              </a:rPr>
              <a:t>  is defined as the negation of the specified membership functions. This is called negation criterion.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 err="1">
                <a:solidFill>
                  <a:srgbClr val="000000"/>
                </a:solidFill>
                <a:ea typeface="Calibri" panose="020F0502020204030204" pitchFamily="34" charset="0"/>
              </a:rPr>
              <a:t>μ</a:t>
            </a:r>
            <a:r>
              <a:rPr lang="en-US" sz="3600" baseline="-25000" dirty="0" err="1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r>
              <a:rPr lang="en-US" sz="3600" baseline="-25000" dirty="0">
                <a:solidFill>
                  <a:srgbClr val="000000"/>
                </a:solidFill>
                <a:ea typeface="Calibri" panose="020F0502020204030204" pitchFamily="34" charset="0"/>
              </a:rPr>
              <a:t>’</a:t>
            </a:r>
            <a:r>
              <a:rPr lang="en-US" sz="3600" dirty="0">
                <a:solidFill>
                  <a:srgbClr val="000000"/>
                </a:solidFill>
                <a:ea typeface="Calibri" panose="020F0502020204030204" pitchFamily="34" charset="0"/>
              </a:rPr>
              <a:t> = 1 - </a:t>
            </a:r>
            <a:r>
              <a:rPr lang="en-US" sz="3600" dirty="0" err="1">
                <a:solidFill>
                  <a:srgbClr val="000000"/>
                </a:solidFill>
                <a:ea typeface="Calibri" panose="020F0502020204030204" pitchFamily="34" charset="0"/>
              </a:rPr>
              <a:t>μ</a:t>
            </a:r>
            <a:r>
              <a:rPr lang="en-US" sz="3600" baseline="-25000" dirty="0" err="1">
                <a:solidFill>
                  <a:srgbClr val="000000"/>
                </a:solidFill>
                <a:ea typeface="Calibri" panose="020F0502020204030204" pitchFamily="34" charset="0"/>
              </a:rPr>
              <a:t>A</a:t>
            </a:r>
            <a:endParaRPr lang="en-US" sz="3600" dirty="0">
              <a:solidFill>
                <a:srgbClr val="000000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dirty="0"/>
              <a:t>Representation of Sets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47980" y="4691564"/>
            <a:ext cx="5068121" cy="1136029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2800" dirty="0"/>
              <a:t>A set maybe specified by the following methods</a:t>
            </a:r>
          </a:p>
        </p:txBody>
      </p:sp>
      <p:pic>
        <p:nvPicPr>
          <p:cNvPr id="6" name="Picture 5" descr="Colour pencils drawing curves on background">
            <a:extLst>
              <a:ext uri="{FF2B5EF4-FFF2-40B4-BE49-F238E27FC236}">
                <a16:creationId xmlns:a16="http://schemas.microsoft.com/office/drawing/2014/main" id="{1D42DB7E-F083-56D1-7630-74AFB663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7" r="-3" b="-3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7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47980" y="156888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Sequences and Summations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80843A-505E-FECD-2766-12B958D4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" r="42394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Basic Concept of Sequences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B793B-6907-B591-CA67-CD6258998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516" y="1284790"/>
            <a:ext cx="6447099" cy="481425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 sequence is a function from a subset of the set of integers to a set S</a:t>
            </a:r>
          </a:p>
          <a:p>
            <a:pPr lvl="0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We use the notation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to denote the image of the integer n.</a:t>
            </a:r>
            <a:r>
              <a:rPr lang="en-US" dirty="0"/>
              <a:t> We call a</a:t>
            </a:r>
            <a:r>
              <a:rPr lang="en-US" baseline="-25000" dirty="0"/>
              <a:t>n</a:t>
            </a:r>
            <a:r>
              <a:rPr lang="en-US" dirty="0"/>
              <a:t> a term of the sequence. </a:t>
            </a:r>
            <a:endParaRPr lang="en-US" dirty="0">
              <a:latin typeface="+mn-lt"/>
            </a:endParaRPr>
          </a:p>
          <a:p>
            <a:pPr lvl="0"/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We use notation {a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} to represent a sequence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,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,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, …,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. Here, 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represents the individual terms of sequence {a</a:t>
            </a:r>
            <a:r>
              <a:rPr lang="en-US" baseline="-250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}.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Basic Concept of Sequences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A7023E-C13C-353F-4D6A-4CECB5878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2860" y="1377387"/>
                <a:ext cx="6337140" cy="4721661"/>
              </a:xfrm>
            </p:spPr>
            <p:txBody>
              <a:bodyPr>
                <a:normAutofit/>
              </a:bodyPr>
              <a:lstStyle/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Example: Consider the sequence {a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} where:</a:t>
                </a: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3200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The list of the terms of the sequence beginning with 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1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namely 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1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2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a</a:t>
                </a:r>
                <a:r>
                  <a:rPr lang="en-US" sz="32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3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… starts with</a:t>
                </a: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000000"/>
                            </a:solidFill>
                            <a:effectLst/>
                            <a:ea typeface="Calibri" panose="020F0502020204030204" pitchFamily="34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…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A7023E-C13C-353F-4D6A-4CECB5878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2860" y="1377387"/>
                <a:ext cx="6337140" cy="4721661"/>
              </a:xfrm>
              <a:blipFill>
                <a:blip r:embed="rId2"/>
                <a:stretch>
                  <a:fillRect l="-2404" t="-1548" r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4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71059" y="532436"/>
            <a:ext cx="6389226" cy="910485"/>
          </a:xfrm>
        </p:spPr>
        <p:txBody>
          <a:bodyPr>
            <a:normAutofit/>
          </a:bodyPr>
          <a:lstStyle/>
          <a:p>
            <a:r>
              <a:rPr lang="en-US" dirty="0"/>
              <a:t>Geometric Progression</a:t>
            </a:r>
          </a:p>
        </p:txBody>
      </p:sp>
      <p:pic>
        <p:nvPicPr>
          <p:cNvPr id="6" name="Picture 5" descr="Black lines painted on a white surface creating an edge">
            <a:extLst>
              <a:ext uri="{FF2B5EF4-FFF2-40B4-BE49-F238E27FC236}">
                <a16:creationId xmlns:a16="http://schemas.microsoft.com/office/drawing/2014/main" id="{5BA89EF6-E608-ED2E-F01F-0591C0431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75" b="6"/>
          <a:stretch/>
        </p:blipFill>
        <p:spPr>
          <a:xfrm>
            <a:off x="21" y="10"/>
            <a:ext cx="3865924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271059" y="1547094"/>
            <a:ext cx="7031619" cy="4650031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 geometric progression is the sequence of the form: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a,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ar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ar</a:t>
            </a:r>
            <a:r>
              <a:rPr lang="en-US" sz="28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ar</a:t>
            </a:r>
            <a:r>
              <a:rPr lang="en-US" sz="28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, …,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ar</a:t>
            </a:r>
            <a:r>
              <a:rPr lang="en-US" sz="2800" baseline="30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endParaRPr lang="en-US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where the initial term ‘a’ and the common ratio ‘r’ are real numbers.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 geometric progression is a discrete analogue of the sequential function f(x) =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ar</a:t>
            </a:r>
            <a:r>
              <a:rPr lang="en-US" sz="2800" baseline="300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Example: The sequence {b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} with b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2.5</a:t>
            </a:r>
            <a:r>
              <a:rPr lang="en-US" sz="28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2, 10, 50, 250, 1250, …</a:t>
            </a:r>
          </a:p>
        </p:txBody>
      </p:sp>
    </p:spTree>
    <p:extLst>
      <p:ext uri="{BB962C8B-B14F-4D97-AF65-F5344CB8AC3E}">
        <p14:creationId xmlns:p14="http://schemas.microsoft.com/office/powerpoint/2010/main" val="208435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72988" y="509287"/>
            <a:ext cx="5972536" cy="856526"/>
          </a:xfrm>
        </p:spPr>
        <p:txBody>
          <a:bodyPr>
            <a:normAutofit/>
          </a:bodyPr>
          <a:lstStyle/>
          <a:p>
            <a:r>
              <a:rPr lang="en-US" dirty="0"/>
              <a:t>Arithmetic Progression</a:t>
            </a:r>
          </a:p>
        </p:txBody>
      </p:sp>
      <p:pic>
        <p:nvPicPr>
          <p:cNvPr id="6" name="Picture 5" descr="Close-up of a calculator keypad">
            <a:extLst>
              <a:ext uri="{FF2B5EF4-FFF2-40B4-BE49-F238E27FC236}">
                <a16:creationId xmlns:a16="http://schemas.microsoft.com/office/drawing/2014/main" id="{77B3F8F4-4945-44AB-BDBD-ABF7C8F61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1" t="4" r="35847"/>
          <a:stretch/>
        </p:blipFill>
        <p:spPr>
          <a:xfrm>
            <a:off x="21" y="10"/>
            <a:ext cx="3935372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272988" y="1446835"/>
            <a:ext cx="7581417" cy="4785013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An arithmetic progression is a sequence of the form: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a, a + d, a + 2d, …, a +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nd</a:t>
            </a:r>
            <a:endParaRPr lang="en-US" sz="2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where the initial term ‘a’ and the common difference ‘d’ are real numbers.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An arithmetic progression is a discrete analogue of the sequential function</a:t>
            </a: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f(x) = a + </a:t>
            </a:r>
            <a:r>
              <a:rPr lang="en-US" sz="2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xd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Example: The sequence {b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} with b</a:t>
            </a:r>
            <a:r>
              <a:rPr lang="en-US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= -1 + 4n = -1, 3, 7, 11, 15, …</a:t>
            </a:r>
          </a:p>
        </p:txBody>
      </p:sp>
    </p:spTree>
    <p:extLst>
      <p:ext uri="{BB962C8B-B14F-4D97-AF65-F5344CB8AC3E}">
        <p14:creationId xmlns:p14="http://schemas.microsoft.com/office/powerpoint/2010/main" val="324209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Single Summation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DF862-EB5F-1157-24D2-CDE2D6937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976" y="1319514"/>
            <a:ext cx="6939024" cy="4779534"/>
          </a:xfrm>
        </p:spPr>
        <p:txBody>
          <a:bodyPr/>
          <a:lstStyle/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Submission is the operation of adding a sequence of numbers.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If numbers are added sequentially from left to right, any intermediate result is a partial sum.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numbers to be summed called (addends or sometimes summands) maybe integers rational numbers or real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Single Summation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8DF862-EB5F-1157-24D2-CDE2D6937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0976" y="1319514"/>
                <a:ext cx="6939024" cy="5185458"/>
              </a:xfrm>
            </p:spPr>
            <p:txBody>
              <a:bodyPr/>
              <a:lstStyle/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∑ notation is used to denote the sum of the terms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m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m+1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, …,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from the sequence.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From the sequence {a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} we use the notation: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=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,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=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𝑜𝑟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≤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≤ 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ffectLst/>
                  <a:ea typeface="Calibri" panose="020F050202020403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to represent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m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+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m + 1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+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m + 2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 + … + a</a:t>
                </a:r>
                <a:r>
                  <a:rPr lang="en-US" sz="2800" baseline="-250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n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C8DF862-EB5F-1157-24D2-CDE2D6937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0976" y="1319514"/>
                <a:ext cx="6939024" cy="5185458"/>
              </a:xfrm>
              <a:blipFill>
                <a:blip r:embed="rId2"/>
                <a:stretch>
                  <a:fillRect l="-1845" t="-1058" r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47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238EC-3EDA-4FF6-9F43-081294A93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993D4D-98B3-40A7-986E-15AB6E63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33183"/>
            <a:ext cx="9144000" cy="9242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Double Summation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A35B51F-5556-56FC-9177-CDCA2405B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904" y="2789499"/>
                <a:ext cx="9144000" cy="3309549"/>
              </a:xfrm>
            </p:spPr>
            <p:txBody>
              <a:bodyPr/>
              <a:lstStyle/>
              <a:p>
                <a:pPr lvl="0"/>
                <a:r>
                  <a:rPr lang="en-US" dirty="0"/>
                  <a:t>Double summations can be in many contexts(as in the analysis of nested loops in computer programming). An example of double summation is: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= 1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A35B51F-5556-56FC-9177-CDCA2405B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904" y="2789499"/>
                <a:ext cx="9144000" cy="3309549"/>
              </a:xfrm>
              <a:blipFill>
                <a:blip r:embed="rId2"/>
                <a:stretch>
                  <a:fillRect l="-1200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87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A875-07A2-A826-AB45-60A53F88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66" y="182101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567C3DD-ECF9-4E38-BBCE-B9F12B8C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61" y="1514857"/>
            <a:ext cx="3828287" cy="38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91667" y="1111494"/>
            <a:ext cx="5370237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Descriptive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92AC7-DDBB-BFD5-51D8-9DD861EB19A2}"/>
              </a:ext>
            </a:extLst>
          </p:cNvPr>
          <p:cNvSpPr txBox="1"/>
          <p:nvPr/>
        </p:nvSpPr>
        <p:spPr>
          <a:xfrm>
            <a:off x="5291667" y="3604690"/>
            <a:ext cx="5370237" cy="1189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sz="2400" dirty="0"/>
              <a:t>In this method, a set is specified by a verbal description</a:t>
            </a:r>
          </a:p>
        </p:txBody>
      </p:sp>
      <p:pic>
        <p:nvPicPr>
          <p:cNvPr id="14" name="Graphic 13" descr="Target Audience">
            <a:extLst>
              <a:ext uri="{FF2B5EF4-FFF2-40B4-BE49-F238E27FC236}">
                <a16:creationId xmlns:a16="http://schemas.microsoft.com/office/drawing/2014/main" id="{7E368D50-DEF0-7683-093B-4C45577D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467" y="1807634"/>
            <a:ext cx="3242732" cy="324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6A1CF-F7BE-2B2D-A821-D6A936F3F2C4}"/>
              </a:ext>
            </a:extLst>
          </p:cNvPr>
          <p:cNvSpPr txBox="1"/>
          <p:nvPr/>
        </p:nvSpPr>
        <p:spPr>
          <a:xfrm>
            <a:off x="5291666" y="4802685"/>
            <a:ext cx="5717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400" dirty="0"/>
              <a:t>N = Set of all natural numbers</a:t>
            </a:r>
          </a:p>
        </p:txBody>
      </p:sp>
    </p:spTree>
    <p:extLst>
      <p:ext uri="{BB962C8B-B14F-4D97-AF65-F5344CB8AC3E}">
        <p14:creationId xmlns:p14="http://schemas.microsoft.com/office/powerpoint/2010/main" val="127160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1627902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Tabulated Method</a:t>
            </a:r>
          </a:p>
        </p:txBody>
      </p:sp>
      <p:pic>
        <p:nvPicPr>
          <p:cNvPr id="16" name="Picture 15" descr="Many question marks on black background">
            <a:extLst>
              <a:ext uri="{FF2B5EF4-FFF2-40B4-BE49-F238E27FC236}">
                <a16:creationId xmlns:a16="http://schemas.microsoft.com/office/drawing/2014/main" id="{E1D31851-19BA-75EE-4200-0DDE8D6E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8" r="2" b="2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025506" y="3216486"/>
            <a:ext cx="5404493" cy="388498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 this method, a set is specified by listing all elements</a:t>
            </a:r>
          </a:p>
          <a:p>
            <a:pPr lvl="0"/>
            <a:endParaRPr lang="en-US" dirty="0"/>
          </a:p>
          <a:p>
            <a:pPr marL="0" lvl="0" indent="0" algn="ctr">
              <a:buNone/>
            </a:pPr>
            <a:r>
              <a:rPr lang="pt-BR" dirty="0"/>
              <a:t>V = {a, e, i, o, u}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2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95771" y="120269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Rule Method or Set Builder Method</a:t>
            </a:r>
          </a:p>
        </p:txBody>
      </p:sp>
      <p:pic>
        <p:nvPicPr>
          <p:cNvPr id="6" name="Picture 5" descr="Calculator and maths tools on a surface">
            <a:extLst>
              <a:ext uri="{FF2B5EF4-FFF2-40B4-BE49-F238E27FC236}">
                <a16:creationId xmlns:a16="http://schemas.microsoft.com/office/drawing/2014/main" id="{2833BAFE-3737-6D21-7739-956E28A01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9" r="28645" b="4"/>
          <a:stretch/>
        </p:blipFill>
        <p:spPr>
          <a:xfrm>
            <a:off x="0" y="10"/>
            <a:ext cx="5025028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95771" y="2973017"/>
            <a:ext cx="6025486" cy="388498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 this method a set is specified by stating a characteristic property common to all elements in the set.</a:t>
            </a:r>
          </a:p>
          <a:p>
            <a:pPr lvl="0"/>
            <a:endParaRPr lang="en-US" dirty="0"/>
          </a:p>
          <a:p>
            <a:pPr marL="0" lvl="0" indent="0" algn="ctr">
              <a:buNone/>
            </a:pPr>
            <a:r>
              <a:rPr lang="en-US" dirty="0"/>
              <a:t>S = {x : x is an integer and 1 ≤ x ≤ 5}</a:t>
            </a:r>
          </a:p>
        </p:txBody>
      </p:sp>
    </p:spTree>
    <p:extLst>
      <p:ext uri="{BB962C8B-B14F-4D97-AF65-F5344CB8AC3E}">
        <p14:creationId xmlns:p14="http://schemas.microsoft.com/office/powerpoint/2010/main" val="106118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Set Terminologies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11C2-18EB-46A1-DA86-F38F1784F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7" r="41469" b="-4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</a:pPr>
            <a:r>
              <a:rPr lang="en-US" sz="2800" dirty="0"/>
              <a:t>Finite Set: Containing finite number of items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Infinite Set: Containing infinite number of items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Empty Set </a:t>
            </a:r>
            <a:r>
              <a:rPr lang="el-GR" sz="2800" dirty="0"/>
              <a:t>(Φ </a:t>
            </a:r>
            <a:r>
              <a:rPr lang="en-US" sz="2800" dirty="0"/>
              <a:t>or {}): Containing no items</a:t>
            </a:r>
          </a:p>
          <a:p>
            <a:pPr lvl="0">
              <a:lnSpc>
                <a:spcPct val="95000"/>
              </a:lnSpc>
            </a:pPr>
            <a:r>
              <a:rPr lang="en-US" sz="2800" dirty="0"/>
              <a:t>Unit Set: Containing only one element</a:t>
            </a:r>
          </a:p>
        </p:txBody>
      </p:sp>
    </p:spTree>
    <p:extLst>
      <p:ext uri="{BB962C8B-B14F-4D97-AF65-F5344CB8AC3E}">
        <p14:creationId xmlns:p14="http://schemas.microsoft.com/office/powerpoint/2010/main" val="110645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3C2A22"/>
      </a:dk2>
      <a:lt2>
        <a:srgbClr val="E6E2E8"/>
      </a:lt2>
      <a:accent1>
        <a:srgbClr val="63B447"/>
      </a:accent1>
      <a:accent2>
        <a:srgbClr val="89AE3A"/>
      </a:accent2>
      <a:accent3>
        <a:srgbClr val="ACA244"/>
      </a:accent3>
      <a:accent4>
        <a:srgbClr val="B1753B"/>
      </a:accent4>
      <a:accent5>
        <a:srgbClr val="C3554D"/>
      </a:accent5>
      <a:accent6>
        <a:srgbClr val="B13B64"/>
      </a:accent6>
      <a:hlink>
        <a:srgbClr val="BF5D3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3192</Words>
  <Application>Microsoft Office PowerPoint</Application>
  <PresentationFormat>Widescreen</PresentationFormat>
  <Paragraphs>239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Aharoni</vt:lpstr>
      <vt:lpstr>Arial</vt:lpstr>
      <vt:lpstr>Avenir Next LT Pro</vt:lpstr>
      <vt:lpstr>Cambria Math</vt:lpstr>
      <vt:lpstr>Times New Roman</vt:lpstr>
      <vt:lpstr>PrismaticVTI</vt:lpstr>
      <vt:lpstr>Unit 1: Basic Discrete Structures</vt:lpstr>
      <vt:lpstr>Sets</vt:lpstr>
      <vt:lpstr>Set</vt:lpstr>
      <vt:lpstr>Set</vt:lpstr>
      <vt:lpstr>Representation of Sets</vt:lpstr>
      <vt:lpstr>Descriptive Method</vt:lpstr>
      <vt:lpstr>Tabulated Method</vt:lpstr>
      <vt:lpstr>Rule Method or Set Builder Method</vt:lpstr>
      <vt:lpstr>Set Terminologies</vt:lpstr>
      <vt:lpstr>Set Terminologies</vt:lpstr>
      <vt:lpstr>Cartesian Product of Two Sets</vt:lpstr>
      <vt:lpstr>Cartesian Product of Two Sets</vt:lpstr>
      <vt:lpstr>Venn Diagram</vt:lpstr>
      <vt:lpstr>Venn Diagram</vt:lpstr>
      <vt:lpstr>Set Operations</vt:lpstr>
      <vt:lpstr>Set Operations</vt:lpstr>
      <vt:lpstr>Set Operations</vt:lpstr>
      <vt:lpstr>Set Operations</vt:lpstr>
      <vt:lpstr>Set Operations</vt:lpstr>
      <vt:lpstr>Set Identities</vt:lpstr>
      <vt:lpstr>PowerPoint Presentation</vt:lpstr>
      <vt:lpstr>PowerPoint Presentation</vt:lpstr>
      <vt:lpstr>The laws Governing Complements</vt:lpstr>
      <vt:lpstr>The laws Governing Complements</vt:lpstr>
      <vt:lpstr>Inclusion-Exclusion Principle</vt:lpstr>
      <vt:lpstr>Inclusion-Exclusion Principle</vt:lpstr>
      <vt:lpstr>Computer Representation of Sets</vt:lpstr>
      <vt:lpstr>Computer Representation of Sets</vt:lpstr>
      <vt:lpstr>Computer Representation of Sets</vt:lpstr>
      <vt:lpstr>Functions</vt:lpstr>
      <vt:lpstr>Basic Concept</vt:lpstr>
      <vt:lpstr>Sum and Product of Functions</vt:lpstr>
      <vt:lpstr>Injective Functions</vt:lpstr>
      <vt:lpstr>Surjective Functions </vt:lpstr>
      <vt:lpstr>Bijective Functions </vt:lpstr>
      <vt:lpstr>PowerPoint Presentation</vt:lpstr>
      <vt:lpstr>Inverse of a function</vt:lpstr>
      <vt:lpstr>Composition of functions</vt:lpstr>
      <vt:lpstr>Graph of Functions</vt:lpstr>
      <vt:lpstr>Graph of Functions</vt:lpstr>
      <vt:lpstr>Functions for Computer Science</vt:lpstr>
      <vt:lpstr>Functions for Computer Science</vt:lpstr>
      <vt:lpstr>Functions for Computer Science</vt:lpstr>
      <vt:lpstr>Functions for Computer Science</vt:lpstr>
      <vt:lpstr>Fuzzy Sets</vt:lpstr>
      <vt:lpstr>Membership Functions</vt:lpstr>
      <vt:lpstr>Fuzzy Set Operations</vt:lpstr>
      <vt:lpstr>Fuzzy Set Operations</vt:lpstr>
      <vt:lpstr>Fuzzy Set Operations</vt:lpstr>
      <vt:lpstr>Sequences and Summations</vt:lpstr>
      <vt:lpstr>Basic Concept of Sequences</vt:lpstr>
      <vt:lpstr>Basic Concept of Sequences</vt:lpstr>
      <vt:lpstr>Geometric Progression</vt:lpstr>
      <vt:lpstr>Arithmetic Progression</vt:lpstr>
      <vt:lpstr>Single Summation</vt:lpstr>
      <vt:lpstr>Single Summation</vt:lpstr>
      <vt:lpstr>Double Summation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Joon Shakya</cp:lastModifiedBy>
  <cp:revision>11</cp:revision>
  <dcterms:created xsi:type="dcterms:W3CDTF">2022-11-20T13:33:02Z</dcterms:created>
  <dcterms:modified xsi:type="dcterms:W3CDTF">2022-11-20T18:38:16Z</dcterms:modified>
</cp:coreProperties>
</file>